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74" r:id="rId2"/>
    <p:sldId id="257" r:id="rId3"/>
    <p:sldId id="269" r:id="rId4"/>
    <p:sldId id="271" r:id="rId5"/>
    <p:sldId id="272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73" r:id="rId14"/>
    <p:sldId id="267" r:id="rId15"/>
    <p:sldId id="268" r:id="rId16"/>
    <p:sldId id="270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E1FB"/>
    <a:srgbClr val="DEFFBD"/>
    <a:srgbClr val="DCFFB9"/>
    <a:srgbClr val="D5FFAB"/>
    <a:srgbClr val="D1FBE4"/>
    <a:srgbClr val="0000CC"/>
    <a:srgbClr val="B9F9D6"/>
    <a:srgbClr val="000099"/>
    <a:srgbClr val="66FFFF"/>
    <a:srgbClr val="FFE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88" autoAdjust="0"/>
    <p:restoredTop sz="93094" autoAdjust="0"/>
  </p:normalViewPr>
  <p:slideViewPr>
    <p:cSldViewPr>
      <p:cViewPr varScale="1">
        <p:scale>
          <a:sx n="69" d="100"/>
          <a:sy n="69" d="100"/>
        </p:scale>
        <p:origin x="882" y="7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9AB75-AB84-4C21-A1A9-337A1FD6E123}" type="datetimeFigureOut">
              <a:rPr lang="en-US" smtClean="0"/>
              <a:t>8/5/2016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E9505-ADFF-4DEB-93D9-1FB6A3D6B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17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জানিয়ে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ঠের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প্রতি শিক্ষার্থীদের মনোযোগ আকর্ষন করা যেতে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পারে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177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baseline="0" dirty="0" smtClean="0"/>
              <a:t>সময় কোন অক্ষে? দূরত্ব কোন অক্ষে? 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x-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 Y-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রেখা চিত্রটি কী ধরনের? </a:t>
            </a:r>
            <a:r>
              <a:rPr lang="bn-IN" baseline="0" smtClean="0">
                <a:latin typeface="NikoshBAN" pitchFamily="2" charset="0"/>
                <a:cs typeface="NikoshBAN" pitchFamily="2" charset="0"/>
              </a:rPr>
              <a:t>মোট কত দূর পথ অতিক্রম করল?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1187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/>
              <a:t>সময় ---৮ মিনিট।শিক্ষক</a:t>
            </a:r>
            <a:r>
              <a:rPr lang="bn-IN" baseline="0" dirty="0" smtClean="0"/>
              <a:t> রেখাচিত্রিটি শিক্ষার্থীদের দ্বারা বোর্ডে অংকনের সহায়তা করতে পারেন এবং প্রয়োজনে ব্যাখ্যা দিতে পারেন। যেমনঃ</a:t>
            </a:r>
            <a:r>
              <a:rPr lang="en-US" baseline="0" dirty="0" smtClean="0"/>
              <a:t> 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x-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 Y-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৮,৬,৫,৭,১৩,৯,১১,১২,১০,১৪ সংখ্যাগুলো কোন কোন বিন্দুতে বসবে? ওভার সংখ্যা কোন কোন বিন্দুতে বসবে?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757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dirty="0" smtClean="0">
                <a:latin typeface="NikoshBAN" pitchFamily="2" charset="0"/>
                <a:cs typeface="NikoshBAN" pitchFamily="2" charset="0"/>
              </a:rPr>
              <a:t>সময়-----৫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মিনিট। সঠিক </a:t>
            </a:r>
            <a:r>
              <a:rPr lang="bn-IN" baseline="0" dirty="0" smtClean="0"/>
              <a:t>রেখাচিত্রিটি শিক্ষার্থীদের দ্বারা বোর্ডে অংকনের সহায়তা করতে পারেন এবং প্রয়োজনে ব্যাখ্যা দিতে পারেন।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1165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/>
              <a:t>সঠিক</a:t>
            </a:r>
            <a:r>
              <a:rPr lang="bn-IN" baseline="0" dirty="0" smtClean="0"/>
              <a:t> উত্তর শিক্ষার্থীদের জানিয়ে দেওয়া যেতে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পারে</a:t>
            </a:r>
            <a:r>
              <a:rPr lang="bn-IN" baseline="0" dirty="0" smtClean="0"/>
              <a:t>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030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/>
              <a:t>প্রশ্নের</a:t>
            </a:r>
            <a:r>
              <a:rPr lang="bn-IN" baseline="0" dirty="0" smtClean="0"/>
              <a:t> উত্তর দেওয়ার প্রাথমিক ধারনা শিক্ষার্থীদের বুঝিয়ে দেওয়া যেতে </a:t>
            </a:r>
            <a:r>
              <a:rPr lang="en-US" baseline="0" dirty="0" err="1" smtClean="0"/>
              <a:t>পারে</a:t>
            </a:r>
            <a:r>
              <a:rPr lang="bn-IN" baseline="0" dirty="0" smtClean="0"/>
              <a:t>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678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/>
              <a:t>ধন্যবাদ</a:t>
            </a:r>
            <a:r>
              <a:rPr lang="bn-IN" baseline="0" dirty="0" smtClean="0"/>
              <a:t> জানিয়ে শ্রেণির কাজ সমাপ্তঙহোষণা করা যেতে পারে।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161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>
                <a:latin typeface="NikoshBAN" pitchFamily="2" charset="0"/>
                <a:cs typeface="NikoshBAN" pitchFamily="2" charset="0"/>
              </a:rPr>
              <a:t>স্লাতডটি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হাইড করে রাখা যেতে পারে।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82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>
                <a:latin typeface="NikoshBAN" pitchFamily="2" charset="0"/>
                <a:cs typeface="NikoshBAN" pitchFamily="2" charset="0"/>
              </a:rPr>
              <a:t>কোন ধাপে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উচ্চতা কম? কোন ধাপে উচ্চতা বেশি? প্রশ্ন করে শিক্ষার্থীদের নিকট থেকে উত্তর জানার চেষ্টা করা যেতে পারে।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252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>
                <a:latin typeface="NikoshBAN" pitchFamily="2" charset="0"/>
                <a:cs typeface="NikoshBAN" pitchFamily="2" charset="0"/>
              </a:rPr>
              <a:t>এগুলো কীসের চিত্র? ফলের সংখ্যা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গুলো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কী? কোন রেখায় অবস্থিত? খাড়া রেখাগুলো কী নির্দেশ করে?  আজকের পাঠ ঘোষণা।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60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>
                <a:latin typeface="NikoshBAN" pitchFamily="2" charset="0"/>
                <a:cs typeface="NikoshBAN" pitchFamily="2" charset="0"/>
              </a:rPr>
              <a:t> স্লাইডটি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হাইড করে রাখা যেতে পারে অথবা দেখানো যেতে পারে।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6458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IN" dirty="0" smtClean="0"/>
              <a:t>সময় কোন অক্ষে?</a:t>
            </a:r>
            <a:r>
              <a:rPr lang="en-US" dirty="0" smtClean="0"/>
              <a:t> </a:t>
            </a:r>
            <a:r>
              <a:rPr lang="en-US" dirty="0" err="1" smtClean="0"/>
              <a:t>সময়ের</a:t>
            </a:r>
            <a:r>
              <a:rPr lang="en-US" dirty="0" smtClean="0"/>
              <a:t> </a:t>
            </a:r>
            <a:r>
              <a:rPr lang="en-US" dirty="0" err="1" smtClean="0"/>
              <a:t>অক্ষে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কি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কি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সংখ্যা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বসবে</a:t>
            </a:r>
            <a:r>
              <a:rPr lang="en-US" baseline="0" dirty="0" smtClean="0"/>
              <a:t>? </a:t>
            </a:r>
            <a:r>
              <a:rPr lang="bn-IN" dirty="0" smtClean="0"/>
              <a:t>গতিবেগ</a:t>
            </a:r>
            <a:r>
              <a:rPr lang="bn-IN" baseline="0" dirty="0" smtClean="0"/>
              <a:t> কোন অক্ষে? </a:t>
            </a:r>
            <a:r>
              <a:rPr lang="en-US" baseline="0" dirty="0" err="1" smtClean="0"/>
              <a:t>গতিবেগের</a:t>
            </a:r>
            <a:r>
              <a:rPr lang="en-US" baseline="0" dirty="0" smtClean="0"/>
              <a:t> </a:t>
            </a:r>
            <a:r>
              <a:rPr lang="en-US" dirty="0" err="1" smtClean="0"/>
              <a:t>অক্ষে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কি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কি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সংখ্যা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বসবে</a:t>
            </a:r>
            <a:r>
              <a:rPr lang="en-US" baseline="0" dirty="0" smtClean="0"/>
              <a:t>? ৬০, ৮০, ১২০, ১৬০, ১৪০, ১০০ , ৪০ </a:t>
            </a:r>
            <a:r>
              <a:rPr lang="en-US" baseline="0" dirty="0" err="1" smtClean="0"/>
              <a:t>সংখ্যাগুলো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লেখচিত্রের</a:t>
            </a:r>
            <a:r>
              <a:rPr lang="en-US" baseline="0" dirty="0" smtClean="0"/>
              <a:t>  </a:t>
            </a:r>
            <a:r>
              <a:rPr lang="en-US" baseline="0" dirty="0" err="1" smtClean="0"/>
              <a:t>কোন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কোন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বিন্দুতে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বসবে</a:t>
            </a:r>
            <a:r>
              <a:rPr lang="en-US" baseline="0" dirty="0" smtClean="0"/>
              <a:t>? </a:t>
            </a:r>
            <a:r>
              <a:rPr lang="en-US" baseline="0" dirty="0" err="1" smtClean="0"/>
              <a:t>এভাবে</a:t>
            </a:r>
            <a:r>
              <a:rPr lang="en-US" baseline="0" dirty="0" smtClean="0"/>
              <a:t> </a:t>
            </a:r>
            <a:r>
              <a:rPr lang="bn-IN" baseline="0" dirty="0" smtClean="0"/>
              <a:t>প্র</a:t>
            </a:r>
            <a:r>
              <a:rPr lang="en-US" baseline="0" dirty="0" err="1" smtClean="0"/>
              <a:t>শ্নোত্তরের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মাধ্যমে</a:t>
            </a:r>
            <a:r>
              <a:rPr lang="en-US" baseline="0" dirty="0" smtClean="0"/>
              <a:t> </a:t>
            </a:r>
            <a:r>
              <a:rPr lang="bn-IN" dirty="0" smtClean="0"/>
              <a:t>শিক্ষার্থীদের</a:t>
            </a:r>
            <a:r>
              <a:rPr lang="bn-IN" baseline="0" dirty="0" smtClean="0"/>
              <a:t> দ্বারা লেখচিত্রের বোর্ডে প্রদত্ত সমস্যার গ্রাফ অংকন করতে শিক্ষক সহায়তা করতে পারেন।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41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dirty="0" smtClean="0">
                <a:latin typeface="NikoshBAN" pitchFamily="2" charset="0"/>
                <a:cs typeface="NikoshBAN" pitchFamily="2" charset="0"/>
              </a:rPr>
              <a:t>সময় ---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৫ মিনিট ।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প্রয়োজনে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শিক্ষক প্রশ্নত্তোরের মাধতমে সঠিক রেখাচিত্রটি অংকনের সহায়তা করতে পারেন।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যেমনঃ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x-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 Y-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১৪০, ১৬৫, ১৫০, ১৫৫, ১৩৫, ১৩০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সংখ্যাগুলো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লেখচিত্রে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বিন্দুতে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9503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dirty="0" smtClean="0"/>
              <a:t>বৎসর</a:t>
            </a:r>
            <a:r>
              <a:rPr lang="bn-IN" baseline="0" dirty="0" smtClean="0"/>
              <a:t> কোন অক্ষে?আয় কোন অক্ষে?প্রশ্ন করে </a:t>
            </a:r>
            <a:r>
              <a:rPr lang="bn-IN" dirty="0" smtClean="0"/>
              <a:t>শিক্ষার্থীদের</a:t>
            </a:r>
            <a:r>
              <a:rPr lang="bn-IN" baseline="0" dirty="0" smtClean="0"/>
              <a:t> দ্বারা লেখচিত্রের বোর্ডে প্রদত্ত সমস্যার গ্রাফ অংকনে শিক্ষক সহায়তা করতে পারেন।</a:t>
            </a:r>
            <a:r>
              <a:rPr lang="en-US" baseline="0" dirty="0" smtClean="0"/>
              <a:t> </a:t>
            </a:r>
            <a:r>
              <a:rPr lang="bn-IN" baseline="0" dirty="0" smtClean="0"/>
              <a:t> 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যেমনঃ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x-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 Y-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আয়ের সংখ্যাগুলো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লেখচিত্রে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বিন্দুতে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বৎসরের সংখ্যাগুলো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লেখচিত্রে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বিন্দুতে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3791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IN" baseline="0" dirty="0" smtClean="0"/>
              <a:t>সময় কোন অক্ষে?তাপমাত্রা কোন অক্ষে?গ্রাফের বিভিন্ন বিন্দুর তাপমাত্রা কত? প্রশ্ন করে রেখাচিত্রিটি শিক্ষার্থীদের দ্বারা বোর্ডে অংকনের  সহায়তা করতে পারেন।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যেমনঃ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x-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 Y-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অক্ষে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১০০</a:t>
            </a:r>
            <a:r>
              <a:rPr lang="bn-IN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, </a:t>
            </a:r>
            <a:r>
              <a:rPr lang="bn-IN" baseline="30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১০২</a:t>
            </a:r>
            <a:r>
              <a:rPr lang="bn-IN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, ১০১</a:t>
            </a:r>
            <a:r>
              <a:rPr lang="bn-IN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, ১০৪</a:t>
            </a:r>
            <a:r>
              <a:rPr lang="bn-IN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, ১০৩</a:t>
            </a:r>
            <a:r>
              <a:rPr lang="bn-IN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, ৯৯</a:t>
            </a:r>
            <a:r>
              <a:rPr lang="bn-IN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 সংখ্যাগুলো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লেখচিত্রে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বিন্দুতে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৯,১২,৩,৬,৯,১২ সংখ্যাগুলো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লেখচিত্রে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বিন্দুতে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? </a:t>
            </a:r>
            <a:r>
              <a:rPr lang="bn-IN" baseline="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9505-ADFF-4DEB-93D9-1FB6A3D6B1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038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600200"/>
            <a:ext cx="8153400" cy="4031873"/>
          </a:xfrm>
          <a:prstGeom prst="rect">
            <a:avLst/>
          </a:prstGeom>
          <a:solidFill>
            <a:srgbClr val="F5E1FB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3200" u="sng" dirty="0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200" u="sng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u="sng" dirty="0" err="1" smtClean="0">
                <a:latin typeface="NikoshBAN" pitchFamily="2" charset="0"/>
                <a:cs typeface="NikoshBAN" pitchFamily="2" charset="0"/>
              </a:rPr>
              <a:t>স্লাইডটি</a:t>
            </a:r>
            <a:r>
              <a:rPr lang="en-US" sz="3200" u="sng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u="sng" dirty="0" err="1" smtClean="0">
                <a:latin typeface="NikoshBAN" pitchFamily="2" charset="0"/>
                <a:cs typeface="NikoshBAN" pitchFamily="2" charset="0"/>
              </a:rPr>
              <a:t>সন্মানিত</a:t>
            </a:r>
            <a:r>
              <a:rPr lang="en-US" sz="3200" u="sng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u="sng" dirty="0" err="1" smtClean="0">
                <a:latin typeface="NikoshBAN" pitchFamily="2" charset="0"/>
                <a:cs typeface="NikoshBAN" pitchFamily="2" charset="0"/>
              </a:rPr>
              <a:t>শিক্ষকবৃন্দের</a:t>
            </a:r>
            <a:r>
              <a:rPr lang="en-US" sz="3200" u="sng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u="sng" dirty="0" err="1" smtClean="0">
                <a:latin typeface="NikoshBAN" pitchFamily="2" charset="0"/>
                <a:cs typeface="NikoshBAN" pitchFamily="2" charset="0"/>
              </a:rPr>
              <a:t>জন্য</a:t>
            </a:r>
            <a:endParaRPr lang="en-US" sz="3200" u="sng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স্লাইডটি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হাইড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ক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রে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রাখা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 F-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চেপে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হাইড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স্লাইডগুলো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দেখা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যা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পাঠটি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শ্রেনিকক্ষে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উপস্থাপনের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প্রয়োজনীয়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পরামর্শ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প্রতিটি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স্লাইডের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নীচে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নোট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আকারে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সংযোজন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ে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ছে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শ্রেণিতে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কনটেন্টটি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উ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পস্থাপনের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পূর্বে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পাঠ্য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বইয়ের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নির্ধারিত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মিলিয়ে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কাজের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/সমস্যার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শ্রেণিতে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উপস্থাপনের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আগে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নিতে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সবিনয়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অনুরোধ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হল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।  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59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45" y="457200"/>
            <a:ext cx="2957781" cy="2340858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114" y="2378958"/>
            <a:ext cx="4610100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426527" y="460831"/>
            <a:ext cx="5260274" cy="1569660"/>
          </a:xfrm>
          <a:prstGeom prst="rect">
            <a:avLst/>
          </a:prstGeom>
          <a:solidFill>
            <a:srgbClr val="F2E5F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সুমি জ্বরে আক্রান্ত হয়ে হাসপাতালে ভর্তি হলো।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৩ ঘন্টা অন্তর ১ দিনের তাপমাত্রা ছিলোঃ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১০০</a:t>
            </a:r>
            <a:r>
              <a:rPr lang="bn-BD" sz="24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, ১০২</a:t>
            </a:r>
            <a:r>
              <a:rPr lang="bn-BD" sz="24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, ১০১</a:t>
            </a:r>
            <a:r>
              <a:rPr lang="bn-BD" sz="24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, ১০৪</a:t>
            </a:r>
            <a:r>
              <a:rPr lang="bn-BD" sz="24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, ১০৩</a:t>
            </a:r>
            <a:r>
              <a:rPr lang="bn-BD" sz="24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, ৯৯</a:t>
            </a:r>
            <a:r>
              <a:rPr lang="bn-BD" sz="24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।(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F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উপাত্তগুলোর রেখাচিত্র আঁক এবং বিশ্লেষণ কর।</a:t>
            </a:r>
            <a:r>
              <a:rPr lang="bn-BD" sz="2400" baseline="30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700114" y="6074658"/>
            <a:ext cx="48006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718492" y="2188458"/>
            <a:ext cx="0" cy="38862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352800" y="5843825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O</a:t>
            </a:r>
            <a:endParaRPr lang="en-US" sz="2400" b="1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07316" y="195985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Y</a:t>
            </a:r>
            <a:endParaRPr lang="en-US" sz="2400" b="1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48314" y="584605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X</a:t>
            </a:r>
            <a:endParaRPr lang="en-US" sz="2400" b="1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29200" y="6027747"/>
            <a:ext cx="4459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১২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90296" y="6029980"/>
            <a:ext cx="3786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b="1" dirty="0">
                <a:latin typeface="NikoshBAN" pitchFamily="2" charset="0"/>
                <a:cs typeface="NikoshBAN" pitchFamily="2" charset="0"/>
              </a:rPr>
              <a:t>৩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909496" y="6003991"/>
            <a:ext cx="351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b="1" dirty="0">
                <a:latin typeface="NikoshBAN" pitchFamily="2" charset="0"/>
                <a:cs typeface="NikoshBAN" pitchFamily="2" charset="0"/>
              </a:rPr>
              <a:t>৯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95800" y="5993240"/>
            <a:ext cx="351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b="1" dirty="0">
                <a:latin typeface="NikoshBAN" pitchFamily="2" charset="0"/>
                <a:cs typeface="NikoshBAN" pitchFamily="2" charset="0"/>
              </a:rPr>
              <a:t>৯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54800" y="6027747"/>
            <a:ext cx="4459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১২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24500" y="6003991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b="1" dirty="0">
                <a:latin typeface="NikoshBAN" pitchFamily="2" charset="0"/>
                <a:cs typeface="NikoshBAN" pitchFamily="2" charset="0"/>
              </a:rPr>
              <a:t>৬</a:t>
            </a:r>
            <a:endParaRPr lang="en-US" sz="2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971800" y="3943701"/>
            <a:ext cx="766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১০০</a:t>
            </a:r>
            <a:r>
              <a:rPr lang="bn-BD" sz="28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975005" y="3384876"/>
            <a:ext cx="7617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১০২</a:t>
            </a:r>
            <a:r>
              <a:rPr lang="bn-BD" sz="2800" baseline="30000" dirty="0">
                <a:latin typeface="NikoshBAN" pitchFamily="2" charset="0"/>
                <a:cs typeface="NikoshBAN" pitchFamily="2" charset="0"/>
              </a:rPr>
              <a:t>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983251" y="3658958"/>
            <a:ext cx="7441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১০১</a:t>
            </a:r>
            <a:r>
              <a:rPr lang="bn-BD" sz="2800" baseline="30000" dirty="0">
                <a:latin typeface="NikoshBAN" pitchFamily="2" charset="0"/>
                <a:cs typeface="NikoshBAN" pitchFamily="2" charset="0"/>
              </a:rPr>
              <a:t>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972030" y="2743200"/>
            <a:ext cx="7505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১০৪</a:t>
            </a:r>
            <a:r>
              <a:rPr lang="bn-BD" sz="2800" baseline="30000" dirty="0">
                <a:latin typeface="NikoshBAN" pitchFamily="2" charset="0"/>
                <a:cs typeface="NikoshBAN" pitchFamily="2" charset="0"/>
              </a:rPr>
              <a:t>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989359" y="3104960"/>
            <a:ext cx="7938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১০৩</a:t>
            </a:r>
            <a:r>
              <a:rPr lang="bn-BD" sz="28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128266" y="4286086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৯৯</a:t>
            </a:r>
            <a:r>
              <a:rPr lang="bn-BD" sz="28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124200" y="4621801"/>
            <a:ext cx="6415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৯৮</a:t>
            </a:r>
            <a:r>
              <a:rPr lang="bn-BD" sz="2800" baseline="30000" dirty="0" smtClean="0">
                <a:latin typeface="NikoshBAN" pitchFamily="2" charset="0"/>
                <a:cs typeface="NikoshBAN" pitchFamily="2" charset="0"/>
              </a:rPr>
              <a:t>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7642175" y="4465619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7010400" y="3224503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6408145" y="2922733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5791200" y="3838491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216575" y="352915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583411" y="4131558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4648200" y="2895600"/>
            <a:ext cx="3020759" cy="1560457"/>
            <a:chOff x="228600" y="3632067"/>
            <a:chExt cx="3020759" cy="1560457"/>
          </a:xfrm>
        </p:grpSpPr>
        <p:cxnSp>
          <p:nvCxnSpPr>
            <p:cNvPr id="43" name="Straight Connector 42"/>
            <p:cNvCxnSpPr/>
            <p:nvPr/>
          </p:nvCxnSpPr>
          <p:spPr>
            <a:xfrm flipV="1">
              <a:off x="228600" y="4251539"/>
              <a:ext cx="609600" cy="638538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endCxn id="38" idx="0"/>
            </p:cNvCxnSpPr>
            <p:nvPr/>
          </p:nvCxnSpPr>
          <p:spPr>
            <a:xfrm flipV="1">
              <a:off x="1443561" y="3632067"/>
              <a:ext cx="605444" cy="964825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endCxn id="39" idx="6"/>
            </p:cNvCxnSpPr>
            <p:nvPr/>
          </p:nvCxnSpPr>
          <p:spPr>
            <a:xfrm>
              <a:off x="787635" y="4245131"/>
              <a:ext cx="692050" cy="362685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38" idx="1"/>
            </p:cNvCxnSpPr>
            <p:nvPr/>
          </p:nvCxnSpPr>
          <p:spPr>
            <a:xfrm>
              <a:off x="2015329" y="3649638"/>
              <a:ext cx="647432" cy="363260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36" idx="1"/>
            </p:cNvCxnSpPr>
            <p:nvPr/>
          </p:nvCxnSpPr>
          <p:spPr>
            <a:xfrm flipH="1" flipV="1">
              <a:off x="2662762" y="3989540"/>
              <a:ext cx="586597" cy="1202984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Arrow Connector 69"/>
          <p:cNvCxnSpPr/>
          <p:nvPr/>
        </p:nvCxnSpPr>
        <p:spPr>
          <a:xfrm flipH="1" flipV="1">
            <a:off x="3200400" y="5843825"/>
            <a:ext cx="30711" cy="433121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3232666" y="6247383"/>
            <a:ext cx="724787" cy="2956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3837791" y="6019380"/>
            <a:ext cx="652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সময়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 rot="16200000">
            <a:off x="2804306" y="5221364"/>
            <a:ext cx="1183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তাপমাত্রা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36972" y="2907268"/>
            <a:ext cx="2553617" cy="461665"/>
          </a:xfrm>
          <a:prstGeom prst="rect">
            <a:avLst/>
          </a:prstGeom>
          <a:solidFill>
            <a:srgbClr val="E4FCF9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প্রাথমিক তাপমাত্রা ১০০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0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49956" y="3440668"/>
            <a:ext cx="2533295" cy="461665"/>
          </a:xfrm>
          <a:prstGeom prst="rect">
            <a:avLst/>
          </a:prstGeom>
          <a:solidFill>
            <a:srgbClr val="E4FCF9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সর্বোচ্চ তাপমাত্রা ১০৪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0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26214" y="3962400"/>
            <a:ext cx="2556342" cy="461665"/>
          </a:xfrm>
          <a:prstGeom prst="rect">
            <a:avLst/>
          </a:prstGeom>
          <a:solidFill>
            <a:srgbClr val="E4FCF9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সর্বশেষ তাপমাত্রা ৯৯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0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436972" y="4495800"/>
            <a:ext cx="2534827" cy="461665"/>
          </a:xfrm>
          <a:prstGeom prst="rect">
            <a:avLst/>
          </a:prstGeom>
          <a:solidFill>
            <a:srgbClr val="E4FCF9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স্বাভাবিক তাপমাত্রা ৯৮</a:t>
            </a:r>
            <a:r>
              <a:rPr lang="en-US" sz="2400" baseline="30000" dirty="0" smtClean="0">
                <a:latin typeface="NikoshBAN" pitchFamily="2" charset="0"/>
                <a:cs typeface="NikoshBAN" pitchFamily="2" charset="0"/>
              </a:rPr>
              <a:t>0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533400" y="5029200"/>
            <a:ext cx="2438400" cy="830997"/>
          </a:xfrm>
          <a:prstGeom prst="rect">
            <a:avLst/>
          </a:prstGeom>
          <a:solidFill>
            <a:srgbClr val="E4FCF9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সুমি এখন  স্বাভাবিক</a:t>
            </a:r>
          </a:p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তাপমাত্রায় আছে।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11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4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600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2000"/>
                            </p:stCondLst>
                            <p:childTnLst>
                              <p:par>
                                <p:cTn id="1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2000"/>
                                        <p:tgtEl>
                                          <p:spTgt spid="8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4000"/>
                            </p:stCondLst>
                            <p:childTnLst>
                              <p:par>
                                <p:cTn id="1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20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6000"/>
                            </p:stCondLst>
                            <p:childTnLst>
                              <p:par>
                                <p:cTn id="2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3" dur="2000"/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74" grpId="0"/>
      <p:bldP spid="75" grpId="0"/>
      <p:bldP spid="81" grpId="0" animBg="1"/>
      <p:bldP spid="82" grpId="0" animBg="1"/>
      <p:bldP spid="83" grpId="0" animBg="1"/>
      <p:bldP spid="84" grpId="0" animBg="1"/>
      <p:bldP spid="85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1238250"/>
            <a:ext cx="7515225" cy="462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V="1">
            <a:off x="1143000" y="1238250"/>
            <a:ext cx="7467600" cy="4572000"/>
          </a:xfrm>
          <a:prstGeom prst="lin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7391400" y="1952625"/>
            <a:ext cx="0" cy="3914775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6096000" y="2762251"/>
            <a:ext cx="0" cy="3047999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052" idx="2"/>
          </p:cNvCxnSpPr>
          <p:nvPr/>
        </p:nvCxnSpPr>
        <p:spPr>
          <a:xfrm flipV="1">
            <a:off x="4852988" y="3552825"/>
            <a:ext cx="0" cy="2314575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3581400" y="4314825"/>
            <a:ext cx="0" cy="1495425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2362200" y="5062537"/>
            <a:ext cx="0" cy="74771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3" name="TextBox 2052"/>
          <p:cNvSpPr txBox="1"/>
          <p:nvPr/>
        </p:nvSpPr>
        <p:spPr>
          <a:xfrm>
            <a:off x="1110857" y="381000"/>
            <a:ext cx="7496330" cy="830997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lin ang="16200000" scaled="1"/>
            <a:tileRect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সুজন সাইকেলে প্রতি ঘন্টায় ১০ কিঃমিঃ পথ অতিক্রম করে চলতে লাগল।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400" dirty="0" smtClean="0">
                <a:latin typeface="NikoshBAN" pitchFamily="2" charset="0"/>
                <a:cs typeface="NikoshBAN" pitchFamily="2" charset="0"/>
              </a:rPr>
              <a:t>5 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ঘন্টা পর অতিক্রান্ত দূরত্বের রেখাচিত্র আক।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54" name="TextBox 2053"/>
          <p:cNvSpPr txBox="1"/>
          <p:nvPr/>
        </p:nvSpPr>
        <p:spPr>
          <a:xfrm>
            <a:off x="2074300" y="5827041"/>
            <a:ext cx="5581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294396" y="5858659"/>
            <a:ext cx="5597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553066" y="5867400"/>
            <a:ext cx="596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৩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6078" y="5862935"/>
            <a:ext cx="5565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৪র্থ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097890" y="5818756"/>
            <a:ext cx="5870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৫ম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67201" y="4749225"/>
            <a:ext cx="5357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28647" y="3987225"/>
            <a:ext cx="5565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17425" y="3225225"/>
            <a:ext cx="5934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43073" y="2463225"/>
            <a:ext cx="5421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৪০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38264" y="1701225"/>
            <a:ext cx="5645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৫০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55" name="Right Arrow 2054"/>
          <p:cNvSpPr/>
          <p:nvPr/>
        </p:nvSpPr>
        <p:spPr>
          <a:xfrm>
            <a:off x="990600" y="5839206"/>
            <a:ext cx="978408" cy="561594"/>
          </a:xfrm>
          <a:prstGeom prst="rightArrow">
            <a:avLst>
              <a:gd name="adj1" fmla="val 65323"/>
              <a:gd name="adj2" fmla="val 5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সময়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57" name="Right Arrow 2056"/>
          <p:cNvSpPr/>
          <p:nvPr/>
        </p:nvSpPr>
        <p:spPr>
          <a:xfrm rot="16200000">
            <a:off x="265175" y="5499819"/>
            <a:ext cx="1016806" cy="632756"/>
          </a:xfrm>
          <a:prstGeom prst="rightArrow">
            <a:avLst>
              <a:gd name="adj1" fmla="val 70402"/>
              <a:gd name="adj2" fmla="val 5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দূরত্ব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3386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5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build="p" animBg="1"/>
      <p:bldP spid="2054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2055" grpId="0" animBg="1"/>
      <p:bldP spid="205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3260" y="511314"/>
            <a:ext cx="8067340" cy="707886"/>
          </a:xfrm>
          <a:prstGeom prst="rect">
            <a:avLst/>
          </a:prstGeom>
          <a:gradFill flip="none" rotWithShape="1">
            <a:gsLst>
              <a:gs pos="0">
                <a:srgbClr val="99FF33">
                  <a:tint val="66000"/>
                  <a:satMod val="160000"/>
                </a:srgbClr>
              </a:gs>
              <a:gs pos="50000">
                <a:srgbClr val="99FF33">
                  <a:tint val="44500"/>
                  <a:satMod val="160000"/>
                </a:srgbClr>
              </a:gs>
              <a:gs pos="100000">
                <a:srgbClr val="99FF33">
                  <a:tint val="23500"/>
                  <a:satMod val="160000"/>
                </a:srgbClr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8864" r="-89387"/>
          <a:stretch/>
        </p:blipFill>
        <p:spPr>
          <a:xfrm>
            <a:off x="543260" y="1371600"/>
            <a:ext cx="8058375" cy="2514600"/>
          </a:xfrm>
          <a:prstGeom prst="rect">
            <a:avLst/>
          </a:prstGeom>
          <a:solidFill>
            <a:srgbClr val="F5E1FB"/>
          </a:solidFill>
          <a:ln w="19050">
            <a:solidFill>
              <a:schemeClr val="tx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533401" y="3972580"/>
            <a:ext cx="8077199" cy="523220"/>
          </a:xfrm>
          <a:prstGeom prst="rect">
            <a:avLst/>
          </a:prstGeom>
          <a:gradFill flip="none" rotWithShape="1">
            <a:gsLst>
              <a:gs pos="0">
                <a:srgbClr val="99FF33">
                  <a:tint val="66000"/>
                  <a:satMod val="160000"/>
                </a:srgbClr>
              </a:gs>
              <a:gs pos="50000">
                <a:srgbClr val="99FF33">
                  <a:tint val="44500"/>
                  <a:satMod val="160000"/>
                </a:srgbClr>
              </a:gs>
              <a:gs pos="100000">
                <a:srgbClr val="99FF33">
                  <a:tint val="23500"/>
                  <a:satMod val="160000"/>
                </a:srgbClr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বাংলাদেশ ক্রিকেট দলের প্রথম ১০ ওভারের রানের তালিকা দেয়া হলঃ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0" y="4594715"/>
            <a:ext cx="8077200" cy="1120285"/>
            <a:chOff x="801445" y="2665394"/>
            <a:chExt cx="8077200" cy="1120285"/>
          </a:xfrm>
        </p:grpSpPr>
        <p:sp>
          <p:nvSpPr>
            <p:cNvPr id="6" name="Rectangle 5"/>
            <p:cNvSpPr/>
            <p:nvPr/>
          </p:nvSpPr>
          <p:spPr>
            <a:xfrm>
              <a:off x="811305" y="2665394"/>
              <a:ext cx="8067340" cy="105783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01445" y="2671091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১ম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1445" y="3200008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>
                  <a:latin typeface="NikoshBAN" pitchFamily="2" charset="0"/>
                  <a:cs typeface="NikoshBAN" pitchFamily="2" charset="0"/>
                </a:rPr>
                <a:t>৮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600200" y="2671091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২য়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600200" y="3200008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>
                  <a:latin typeface="NikoshBAN" pitchFamily="2" charset="0"/>
                  <a:cs typeface="NikoshBAN" pitchFamily="2" charset="0"/>
                </a:rPr>
                <a:t>৬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398955" y="2677684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৩য়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98954" y="3200904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>
                  <a:latin typeface="NikoshBAN" pitchFamily="2" charset="0"/>
                  <a:cs typeface="NikoshBAN" pitchFamily="2" charset="0"/>
                </a:rPr>
                <a:t>৫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175745" y="2665394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৪র্থ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175745" y="3194311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>
                  <a:latin typeface="NikoshBAN" pitchFamily="2" charset="0"/>
                  <a:cs typeface="NikoshBAN" pitchFamily="2" charset="0"/>
                </a:rPr>
                <a:t>৭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974500" y="2665394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৫ম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974500" y="3194311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১</a:t>
              </a:r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৩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773255" y="2671091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৬ষ্ঠ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773255" y="3200008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dirty="0">
                  <a:latin typeface="NikoshBAN" pitchFamily="2" charset="0"/>
                  <a:cs typeface="NikoshBAN" pitchFamily="2" charset="0"/>
                </a:rPr>
                <a:t>৯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555874" y="2689339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৭ম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555873" y="3194311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১</a:t>
              </a:r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১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370765" y="2671091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৮ম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370765" y="3200008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১</a:t>
              </a:r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২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169068" y="2671091"/>
              <a:ext cx="798755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৯ম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169068" y="3200008"/>
              <a:ext cx="798755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১০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967823" y="2671091"/>
              <a:ext cx="910822" cy="523220"/>
            </a:xfrm>
            <a:prstGeom prst="rect">
              <a:avLst/>
            </a:prstGeom>
            <a:solidFill>
              <a:srgbClr val="FFC5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১০ম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967823" y="3200008"/>
              <a:ext cx="910822" cy="584775"/>
            </a:xfrm>
            <a:prstGeom prst="rect">
              <a:avLst/>
            </a:prstGeom>
            <a:solidFill>
              <a:srgbClr val="B9F9D6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১</a:t>
              </a:r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৪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24435" y="5791200"/>
            <a:ext cx="8077200" cy="584775"/>
          </a:xfrm>
          <a:prstGeom prst="rect">
            <a:avLst/>
          </a:prstGeom>
          <a:solidFill>
            <a:srgbClr val="8FFFEA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প্রদত্ত উপাত্তসমূহের রেখাচিত্র আঁক</a:t>
            </a:r>
          </a:p>
        </p:txBody>
      </p:sp>
    </p:spTree>
    <p:extLst>
      <p:ext uri="{BB962C8B-B14F-4D97-AF65-F5344CB8AC3E}">
        <p14:creationId xmlns:p14="http://schemas.microsoft.com/office/powerpoint/2010/main" val="1705946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8644" y="457200"/>
            <a:ext cx="6298603" cy="707886"/>
          </a:xfrm>
          <a:prstGeom prst="rect">
            <a:avLst/>
          </a:prstGeom>
          <a:solidFill>
            <a:srgbClr val="FFE1F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8645" y="3581400"/>
            <a:ext cx="6291205" cy="954107"/>
          </a:xfrm>
          <a:prstGeom prst="rect">
            <a:avLst/>
          </a:prstGeom>
          <a:gradFill flip="none" rotWithShape="1">
            <a:gsLst>
              <a:gs pos="0">
                <a:srgbClr val="99FF33">
                  <a:tint val="66000"/>
                  <a:satMod val="160000"/>
                </a:srgbClr>
              </a:gs>
              <a:gs pos="50000">
                <a:srgbClr val="99FF33">
                  <a:tint val="44500"/>
                  <a:satMod val="160000"/>
                </a:srgbClr>
              </a:gs>
              <a:gs pos="100000">
                <a:srgbClr val="99FF33">
                  <a:tint val="23500"/>
                  <a:satMod val="160000"/>
                </a:srgbClr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একজন শ্রমিকের শনি থেকে বৃহস্পতিবার 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পর্যন্ত আয়ের তালিকা টাকায় দেয়া হলঃ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284416" y="4646729"/>
            <a:ext cx="6298602" cy="1083554"/>
            <a:chOff x="801445" y="2613361"/>
            <a:chExt cx="6298602" cy="1083554"/>
          </a:xfrm>
        </p:grpSpPr>
        <p:sp>
          <p:nvSpPr>
            <p:cNvPr id="6" name="Rectangle 5"/>
            <p:cNvSpPr/>
            <p:nvPr/>
          </p:nvSpPr>
          <p:spPr>
            <a:xfrm>
              <a:off x="811305" y="2626659"/>
              <a:ext cx="6288741" cy="1070256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1445" y="2644140"/>
              <a:ext cx="91440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/>
                <a:t>শনি</a:t>
              </a:r>
              <a:endParaRPr lang="en-US" sz="28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725706" y="2639080"/>
              <a:ext cx="91440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/>
                <a:t>রবি</a:t>
              </a:r>
              <a:endParaRPr lang="en-US" sz="28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640106" y="2639080"/>
              <a:ext cx="1017494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/>
                <a:t>সোম</a:t>
              </a:r>
              <a:endParaRPr lang="en-US" sz="28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657600" y="2644777"/>
              <a:ext cx="91440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/>
                <a:t>মঙ্গল</a:t>
              </a:r>
              <a:endParaRPr lang="en-US" sz="28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565725" y="2644777"/>
              <a:ext cx="91440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/>
                <a:t>বুধ</a:t>
              </a:r>
              <a:endParaRPr lang="en-US" sz="28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466677" y="2639080"/>
              <a:ext cx="163337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/>
                <a:t>বৃহস্পতি</a:t>
              </a:r>
              <a:endParaRPr lang="en-US" sz="28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65725" y="3173694"/>
              <a:ext cx="914400" cy="523220"/>
            </a:xfrm>
            <a:prstGeom prst="rect">
              <a:avLst/>
            </a:prstGeom>
            <a:solidFill>
              <a:srgbClr val="EFEF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/>
                <a:t>৪০০</a:t>
              </a:r>
              <a:endParaRPr lang="en-US" sz="28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466677" y="3167997"/>
              <a:ext cx="1633370" cy="523220"/>
            </a:xfrm>
            <a:prstGeom prst="rect">
              <a:avLst/>
            </a:prstGeom>
            <a:solidFill>
              <a:srgbClr val="EFEF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/>
                <a:t>২৫০</a:t>
              </a:r>
              <a:endParaRPr lang="en-US" sz="28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11306" y="2620384"/>
              <a:ext cx="91440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শনি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725706" y="2639080"/>
              <a:ext cx="91440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রবি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40106" y="2620384"/>
              <a:ext cx="98791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সোম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715845" y="3170296"/>
              <a:ext cx="914400" cy="523220"/>
            </a:xfrm>
            <a:prstGeom prst="rect">
              <a:avLst/>
            </a:prstGeom>
            <a:solidFill>
              <a:srgbClr val="EFEF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১৫০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01445" y="3173057"/>
              <a:ext cx="914400" cy="523220"/>
            </a:xfrm>
            <a:prstGeom prst="rect">
              <a:avLst/>
            </a:prstGeom>
            <a:solidFill>
              <a:srgbClr val="EFEF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১০০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622638" y="2613361"/>
              <a:ext cx="91440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মঙ্গল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630245" y="3160414"/>
              <a:ext cx="1017494" cy="523220"/>
            </a:xfrm>
            <a:prstGeom prst="rect">
              <a:avLst/>
            </a:prstGeom>
            <a:solidFill>
              <a:srgbClr val="EFEF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৩০০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552277" y="2613362"/>
              <a:ext cx="91440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বুধ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637877" y="3152877"/>
              <a:ext cx="914400" cy="523220"/>
            </a:xfrm>
            <a:prstGeom prst="rect">
              <a:avLst/>
            </a:prstGeom>
            <a:solidFill>
              <a:srgbClr val="EFEF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২০০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455022" y="2639080"/>
              <a:ext cx="1633370" cy="523220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বৃহস্পতি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552277" y="3152877"/>
              <a:ext cx="914400" cy="523220"/>
            </a:xfrm>
            <a:prstGeom prst="rect">
              <a:avLst/>
            </a:prstGeom>
            <a:solidFill>
              <a:srgbClr val="EFEF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৪০০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455022" y="3160415"/>
              <a:ext cx="1633370" cy="523220"/>
            </a:xfrm>
            <a:prstGeom prst="rect">
              <a:avLst/>
            </a:prstGeom>
            <a:solidFill>
              <a:srgbClr val="EFEFFF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২৫০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1258644" y="5877580"/>
            <a:ext cx="6324374" cy="523220"/>
          </a:xfrm>
          <a:prstGeom prst="rect">
            <a:avLst/>
          </a:prstGeom>
          <a:gradFill flip="none" rotWithShape="1">
            <a:gsLst>
              <a:gs pos="0">
                <a:srgbClr val="66FFFF">
                  <a:tint val="66000"/>
                  <a:satMod val="160000"/>
                </a:srgbClr>
              </a:gs>
              <a:gs pos="50000">
                <a:srgbClr val="66FFFF">
                  <a:tint val="44500"/>
                  <a:satMod val="160000"/>
                </a:srgbClr>
              </a:gs>
              <a:gs pos="100000">
                <a:srgbClr val="66FFF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প্রদত্ত উপাত্তসমূহের রেখাচিত্র আঁক</a:t>
            </a: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16" t="18522" r="-12736" b="20429"/>
          <a:stretch/>
        </p:blipFill>
        <p:spPr>
          <a:xfrm>
            <a:off x="1268505" y="1295400"/>
            <a:ext cx="6281344" cy="2286000"/>
          </a:xfrm>
          <a:prstGeom prst="rect">
            <a:avLst/>
          </a:prstGeom>
          <a:solidFill>
            <a:schemeClr val="bg1">
              <a:lumMod val="50000"/>
            </a:schemeClr>
          </a:solidFill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48206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build="p" animBg="1"/>
      <p:bldP spid="4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457200"/>
            <a:ext cx="7848600" cy="707886"/>
          </a:xfrm>
          <a:prstGeom prst="rect">
            <a:avLst/>
          </a:prstGeom>
          <a:solidFill>
            <a:srgbClr val="C1FFC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-3656" r="-25680" b="-4152"/>
          <a:stretch/>
        </p:blipFill>
        <p:spPr bwMode="auto">
          <a:xfrm>
            <a:off x="1152525" y="1634280"/>
            <a:ext cx="7362153" cy="2485016"/>
          </a:xfrm>
          <a:prstGeom prst="rect">
            <a:avLst/>
          </a:prstGeom>
          <a:solidFill>
            <a:srgbClr val="B9F9D6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85800" y="4126468"/>
            <a:ext cx="1418978" cy="461665"/>
          </a:xfrm>
          <a:prstGeom prst="rect">
            <a:avLst/>
          </a:prstGeom>
          <a:solidFill>
            <a:srgbClr val="D1FBE4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সময় (ঘন্টায়)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133600" y="4343400"/>
            <a:ext cx="48768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16200000">
            <a:off x="183442" y="3104306"/>
            <a:ext cx="1457450" cy="461665"/>
          </a:xfrm>
          <a:prstGeom prst="rect">
            <a:avLst/>
          </a:prstGeom>
          <a:solidFill>
            <a:srgbClr val="D1FBE4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দূরত্ব(মিটারে)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880320" y="1797496"/>
            <a:ext cx="0" cy="8001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93866" y="1219200"/>
            <a:ext cx="7840533" cy="523220"/>
          </a:xfrm>
          <a:prstGeom prst="rect">
            <a:avLst/>
          </a:prstGeom>
          <a:solidFill>
            <a:srgbClr val="00FFCC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সজীব পায়ে হেঁটে সকাল ৯টায় ঢাকা থেকে সাভার রওয়ানা দিল।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3868" y="4572000"/>
            <a:ext cx="5464884" cy="461665"/>
          </a:xfrm>
          <a:prstGeom prst="rect">
            <a:avLst/>
          </a:prstGeom>
          <a:solidFill>
            <a:srgbClr val="D5FFAB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১। সকাল ১০টায় কত দুরত্ব অতিক্রম করেছে?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2832" y="5029200"/>
            <a:ext cx="5469368" cy="461665"/>
          </a:xfrm>
          <a:prstGeom prst="rect">
            <a:avLst/>
          </a:prstGeom>
          <a:solidFill>
            <a:srgbClr val="D5FFAB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 সকাল১১টা–১২টা পর্যন্ত কত দুরত্ব অতিক্রম করেছে?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2832" y="5943600"/>
            <a:ext cx="5469367" cy="461665"/>
          </a:xfrm>
          <a:prstGeom prst="rect">
            <a:avLst/>
          </a:prstGeom>
          <a:solidFill>
            <a:srgbClr val="D5FFAB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 দুপুর ২টায়  কত দুরত্ব অতিক্রম করেছে?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5777753" y="2197546"/>
            <a:ext cx="0" cy="158467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4343400" y="3124200"/>
            <a:ext cx="0" cy="685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3581400" y="3124200"/>
            <a:ext cx="0" cy="685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2819400" y="3419088"/>
            <a:ext cx="0" cy="3909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6553200" y="1981200"/>
            <a:ext cx="0" cy="180102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5029200" y="2743200"/>
            <a:ext cx="0" cy="1039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93867" y="5486400"/>
            <a:ext cx="5464885" cy="461665"/>
          </a:xfrm>
          <a:prstGeom prst="rect">
            <a:avLst/>
          </a:prstGeom>
          <a:solidFill>
            <a:srgbClr val="D5FFAB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। বেলা কয়টায় ২০০মিঃ দুরত্ব অতিক্রম করেছে?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170407" y="4572000"/>
            <a:ext cx="2344271" cy="461665"/>
          </a:xfrm>
          <a:prstGeom prst="rect">
            <a:avLst/>
          </a:prstGeom>
          <a:solidFill>
            <a:srgbClr val="FFE1F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১। ৫০ মিটার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170407" y="5029200"/>
            <a:ext cx="2344271" cy="461665"/>
          </a:xfrm>
          <a:prstGeom prst="rect">
            <a:avLst/>
          </a:prstGeom>
          <a:solidFill>
            <a:srgbClr val="FFE1F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২। ০০ মিটার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170407" y="5486400"/>
            <a:ext cx="2344271" cy="461665"/>
          </a:xfrm>
          <a:prstGeom prst="rect">
            <a:avLst/>
          </a:prstGeom>
          <a:solidFill>
            <a:srgbClr val="FFE1F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৩। ১টা ৩০মিঃ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170407" y="5943600"/>
            <a:ext cx="2344271" cy="461665"/>
          </a:xfrm>
          <a:prstGeom prst="rect">
            <a:avLst/>
          </a:prstGeom>
          <a:solidFill>
            <a:srgbClr val="FFE1F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৪। ২২৫মিটার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2819400" y="3419088"/>
            <a:ext cx="0" cy="39091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4343400" y="3124200"/>
            <a:ext cx="0" cy="685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3581400" y="3124200"/>
            <a:ext cx="0" cy="685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5410200" y="2466177"/>
            <a:ext cx="0" cy="134382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5777753" y="2225322"/>
            <a:ext cx="0" cy="158467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927870" y="2078195"/>
            <a:ext cx="160653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সময়ের সাথে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দূরত্ব বৃদ্ধি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পাচ্ছে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82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10" grpId="0" animBg="1"/>
      <p:bldP spid="17" grpId="0" animBg="1"/>
      <p:bldP spid="18" grpId="0" animBg="1"/>
      <p:bldP spid="19" grpId="0" animBg="1"/>
      <p:bldP spid="20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1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36139"/>
            <a:ext cx="799024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1" y="3048000"/>
            <a:ext cx="7990240" cy="954107"/>
          </a:xfrm>
          <a:prstGeom prst="rect">
            <a:avLst/>
          </a:prstGeom>
          <a:solidFill>
            <a:srgbClr val="81FFE7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ঈদের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৭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দিন পূর্বের বিক্রিত ট্রেনের টিকিটের সংখ্যা দেয়া হলোঃ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২৫০০,৩০০০,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৪০০০,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৫০০০,৫৫০০,২০০০,১৫০০।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5257800"/>
            <a:ext cx="7990240" cy="584775"/>
          </a:xfrm>
          <a:prstGeom prst="rect">
            <a:avLst/>
          </a:prstGeom>
          <a:solidFill>
            <a:srgbClr val="FFE1F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প্রদত্ত উপাত্তসমূহের রেখাচিত্র আঁক</a:t>
            </a:r>
          </a:p>
        </p:txBody>
      </p:sp>
    </p:spTree>
    <p:extLst>
      <p:ext uri="{BB962C8B-B14F-4D97-AF65-F5344CB8AC3E}">
        <p14:creationId xmlns:p14="http://schemas.microsoft.com/office/powerpoint/2010/main" val="72284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69620" y="838200"/>
            <a:ext cx="7543800" cy="5410200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52800" y="2668250"/>
            <a:ext cx="3637534" cy="1446550"/>
          </a:xfrm>
          <a:prstGeom prst="rect">
            <a:avLst/>
          </a:prstGeom>
          <a:noFill/>
        </p:spPr>
        <p:txBody>
          <a:bodyPr wrap="none" rtlCol="0">
            <a:prstTxWarp prst="textWave4">
              <a:avLst/>
            </a:prstTxWarp>
            <a:spAutoFit/>
            <a:scene3d>
              <a:camera prst="perspectiveContrastingRightFacing"/>
              <a:lightRig rig="threePt" dir="t"/>
            </a:scene3d>
          </a:bodyPr>
          <a:lstStyle/>
          <a:p>
            <a:pPr algn="ctr"/>
            <a:r>
              <a:rPr lang="bn-BD" sz="8800" dirty="0" smtClean="0">
                <a:solidFill>
                  <a:srgbClr val="0000CC"/>
                </a:solidFill>
                <a:effectLst/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dirty="0">
              <a:solidFill>
                <a:srgbClr val="0000CC"/>
              </a:solidFill>
              <a:effectLst/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077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457200"/>
            <a:ext cx="2362200" cy="1336596"/>
          </a:xfrm>
          <a:prstGeom prst="rect">
            <a:avLst/>
          </a:prstGeom>
          <a:noFill/>
        </p:spPr>
        <p:txBody>
          <a:bodyPr wrap="none" rtlCol="0">
            <a:prstTxWarp prst="textInflateTo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IN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কৃতজ্ঞতা স্বীকার </a:t>
            </a:r>
            <a:endParaRPr 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3276600"/>
            <a:ext cx="8305800" cy="1077218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solidFill>
                  <a:srgbClr val="005426"/>
                </a:solidFill>
                <a:latin typeface="NikoshBAN" pitchFamily="2" charset="0"/>
                <a:cs typeface="NikoshBAN" pitchFamily="2" charset="0"/>
              </a:rPr>
              <a:t>এবং কন্টেন্ট সম্পাদক হিসেবে যাঁদের নির্দেশনা, পরামর্শ </a:t>
            </a:r>
            <a:endParaRPr lang="en-US" sz="3200" dirty="0" smtClean="0">
              <a:solidFill>
                <a:srgbClr val="005426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solidFill>
                  <a:srgbClr val="005426"/>
                </a:solidFill>
                <a:latin typeface="NikoshBAN" pitchFamily="2" charset="0"/>
                <a:cs typeface="NikoshBAN" pitchFamily="2" charset="0"/>
              </a:rPr>
              <a:t>ও তত্ত্বাবধানে এই মডেল কন্টেন্ট সমৃদ্ধ হয়েছে তারা হলেন-  </a:t>
            </a:r>
            <a:endParaRPr lang="en-US" sz="3200" dirty="0">
              <a:solidFill>
                <a:srgbClr val="00542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4495800"/>
            <a:ext cx="8305800" cy="1569660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3200" dirty="0">
                <a:latin typeface="NikoshBAN" pitchFamily="2" charset="0"/>
                <a:cs typeface="NikoshBAN" pitchFamily="2" charset="0"/>
              </a:rPr>
              <a:t>জনাব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রায়হানা তছলিম, সহযোগী অধ্যাপক, 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টিটিসি,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ঢাকা</a:t>
            </a:r>
            <a:endParaRPr lang="bn-IN" sz="32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>
                <a:latin typeface="NikoshBAN" pitchFamily="2" charset="0"/>
                <a:cs typeface="NikoshBAN" pitchFamily="2" charset="0"/>
              </a:rPr>
              <a:t>জনাব মোঃ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আহসানুল আলম, সহকারী 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অধ্যাপক, টিটিসি,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ফেনী</a:t>
            </a:r>
          </a:p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জনাব রাজিয়া বেগম, প্রভাষক, 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টিটিসি,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ঢাকা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1981200"/>
            <a:ext cx="8305800" cy="1200329"/>
          </a:xfrm>
          <a:prstGeom prst="rect">
            <a:avLst/>
          </a:prstGeom>
          <a:solidFill>
            <a:srgbClr val="CC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solidFill>
                  <a:srgbClr val="003399"/>
                </a:solidFill>
                <a:latin typeface="NikoshBAN" pitchFamily="2" charset="0"/>
                <a:cs typeface="NikoshBAN" pitchFamily="2" charset="0"/>
              </a:rPr>
              <a:t>শিক্ষা মন্ত্রণালয়, মাউশি, এনসিটিবি ও এটুআই-এর সংশ্লিষ্ট কর্মকর্তাবৃন্দ </a:t>
            </a:r>
            <a:endParaRPr lang="en-US" sz="3600" dirty="0">
              <a:solidFill>
                <a:srgbClr val="003399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180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092" y="838200"/>
            <a:ext cx="7323816" cy="5181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24200" y="2334161"/>
            <a:ext cx="3575018" cy="1862048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bn-BD" sz="115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54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533400"/>
            <a:ext cx="4155305" cy="56938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bn-IN" sz="4000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শিক্ষক পরিচিতি</a:t>
            </a:r>
          </a:p>
          <a:p>
            <a:pPr algn="ctr"/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নামঃ দেবদাস কর্মকার</a:t>
            </a:r>
          </a:p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সিনিয়র সহকারী শিক্ষক</a:t>
            </a:r>
          </a:p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নিউ মডেল বহুমুখী উচ্চ বিদ্যালয়</a:t>
            </a:r>
          </a:p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রাসেল স্কয়ার, শুক্রাবাদ</a:t>
            </a:r>
          </a:p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শেরেবাংলা নগর, ঢাকা – ১২০৭</a:t>
            </a:r>
          </a:p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মোঃ ০ ১ ৭ ১ ৫ ০ ১ ৬ ১ ৫ ৬</a:t>
            </a:r>
          </a:p>
          <a:p>
            <a:pPr algn="ctr"/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Email: </a:t>
            </a:r>
            <a:r>
              <a:rPr lang="en-US" sz="32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debdaskrmkr</a:t>
            </a:r>
            <a:endParaRPr lang="en-US" sz="32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@yahoo.com</a:t>
            </a:r>
            <a:endParaRPr lang="bn-BD" sz="32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00600" y="533400"/>
            <a:ext cx="3810000" cy="56938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n w="1905"/>
                <a:solidFill>
                  <a:srgbClr val="FF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bn-BD" sz="4000" dirty="0" smtClean="0">
              <a:ln w="1905"/>
              <a:solidFill>
                <a:srgbClr val="FF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bn-IN" sz="3200" dirty="0" smtClean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পরিকল্পনাঃ শ্রেণির কাজ</a:t>
            </a:r>
            <a:endParaRPr lang="en-US" sz="3200" dirty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শ্রেণিঃ </a:t>
            </a:r>
            <a:r>
              <a:rPr lang="bn-BD" sz="3200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ষষ্ঠ</a:t>
            </a:r>
            <a:endParaRPr lang="bn-IN" sz="3200" dirty="0" smtClean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বিষয়ঃ গণিত</a:t>
            </a:r>
          </a:p>
          <a:p>
            <a:pPr algn="ctr"/>
            <a:r>
              <a:rPr lang="bn-IN" sz="3200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bn-BD" sz="3200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অষ্টম</a:t>
            </a:r>
            <a:endParaRPr lang="bn-IN" sz="3200" dirty="0" smtClean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নামঃ</a:t>
            </a:r>
            <a:r>
              <a:rPr lang="bn-BD" sz="3200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তথ্য ও উপাত্ত</a:t>
            </a:r>
            <a:r>
              <a:rPr lang="bn-IN" sz="3200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bn-BD" sz="3200" dirty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বিষয়বস্তুঃ</a:t>
            </a:r>
            <a:r>
              <a:rPr lang="bn-BD" sz="3200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রেখাচিত্র</a:t>
            </a:r>
          </a:p>
          <a:p>
            <a:pPr algn="ctr"/>
            <a:r>
              <a:rPr lang="bn-IN" sz="3200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সময়ঃ </a:t>
            </a:r>
            <a:r>
              <a:rPr lang="bn-BD" sz="3200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৪</a:t>
            </a:r>
            <a:r>
              <a:rPr lang="bn-IN" sz="3200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৫ মিনি</a:t>
            </a:r>
            <a:r>
              <a:rPr lang="bn-IN" sz="3600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ট</a:t>
            </a:r>
            <a:endParaRPr lang="bn-BD" sz="3600" dirty="0" smtClean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তারিখঃ ৩/১০/২০১৪</a:t>
            </a:r>
          </a:p>
          <a:p>
            <a:pPr algn="ctr"/>
            <a:endParaRPr lang="en-US" sz="3200" dirty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769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2500"/>
                            </p:stCondLst>
                            <p:childTnLst>
                              <p:par>
                                <p:cTn id="59" presetID="21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3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4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6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7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8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9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478" t="-3020" r="4423" b="1"/>
          <a:stretch/>
        </p:blipFill>
        <p:spPr bwMode="auto">
          <a:xfrm>
            <a:off x="873691" y="1081144"/>
            <a:ext cx="7250654" cy="471005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208268" y="5105400"/>
            <a:ext cx="1716532" cy="52322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514581" y="1371600"/>
            <a:ext cx="5374132" cy="58477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সময়ের সাথে গাছ বৃদ্ধির ধারাবাহিক ধাপ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5668" y="5115580"/>
            <a:ext cx="51315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বৃদ্ধির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বীজ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গাছ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বৃদ্ধি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পায়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29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7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6" r="15025"/>
          <a:stretch/>
        </p:blipFill>
        <p:spPr>
          <a:xfrm>
            <a:off x="7123578" y="4969183"/>
            <a:ext cx="1487022" cy="115736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93" t="14696" r="4118" b="7530"/>
          <a:stretch/>
        </p:blipFill>
        <p:spPr>
          <a:xfrm>
            <a:off x="1103778" y="4959281"/>
            <a:ext cx="1487022" cy="118266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776" y="4969183"/>
            <a:ext cx="1494024" cy="117276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6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2" t="3451" r="6118" b="6667"/>
          <a:stretch/>
        </p:blipFill>
        <p:spPr>
          <a:xfrm>
            <a:off x="5613000" y="4969183"/>
            <a:ext cx="1473600" cy="117276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7" t="7275" r="4427"/>
          <a:stretch/>
        </p:blipFill>
        <p:spPr>
          <a:xfrm>
            <a:off x="4144776" y="4969183"/>
            <a:ext cx="1494024" cy="1172766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3" name="Straight Arrow Connector 12"/>
          <p:cNvCxnSpPr/>
          <p:nvPr/>
        </p:nvCxnSpPr>
        <p:spPr>
          <a:xfrm>
            <a:off x="1103778" y="4923422"/>
            <a:ext cx="7583022" cy="45761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103778" y="533400"/>
            <a:ext cx="0" cy="4412902"/>
          </a:xfrm>
          <a:prstGeom prst="straightConnector1">
            <a:avLst/>
          </a:prstGeom>
          <a:ln w="571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ular Callout 18"/>
          <p:cNvSpPr/>
          <p:nvPr/>
        </p:nvSpPr>
        <p:spPr>
          <a:xfrm>
            <a:off x="494178" y="4495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Rectangular Callout 19"/>
          <p:cNvSpPr/>
          <p:nvPr/>
        </p:nvSpPr>
        <p:spPr>
          <a:xfrm>
            <a:off x="494178" y="4114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ectangular Callout 20"/>
          <p:cNvSpPr/>
          <p:nvPr/>
        </p:nvSpPr>
        <p:spPr>
          <a:xfrm>
            <a:off x="494178" y="3733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ectangular Callout 21"/>
          <p:cNvSpPr/>
          <p:nvPr/>
        </p:nvSpPr>
        <p:spPr>
          <a:xfrm>
            <a:off x="494178" y="3352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৪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Rectangular Callout 22"/>
          <p:cNvSpPr/>
          <p:nvPr/>
        </p:nvSpPr>
        <p:spPr>
          <a:xfrm>
            <a:off x="494178" y="2971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৫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ectangular Callout 23"/>
          <p:cNvSpPr/>
          <p:nvPr/>
        </p:nvSpPr>
        <p:spPr>
          <a:xfrm>
            <a:off x="494178" y="2590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৬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Rectangular Callout 24"/>
          <p:cNvSpPr/>
          <p:nvPr/>
        </p:nvSpPr>
        <p:spPr>
          <a:xfrm>
            <a:off x="494178" y="2209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৭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Rectangular Callout 25"/>
          <p:cNvSpPr/>
          <p:nvPr/>
        </p:nvSpPr>
        <p:spPr>
          <a:xfrm>
            <a:off x="491512" y="1828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৮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Rectangular Callout 27"/>
          <p:cNvSpPr/>
          <p:nvPr/>
        </p:nvSpPr>
        <p:spPr>
          <a:xfrm>
            <a:off x="503413" y="1447800"/>
            <a:ext cx="363768" cy="381000"/>
          </a:xfrm>
          <a:prstGeom prst="wedgeRectCallout">
            <a:avLst>
              <a:gd name="adj1" fmla="val 112809"/>
              <a:gd name="adj2" fmla="val -2154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৯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Rectangular Callout 28"/>
          <p:cNvSpPr/>
          <p:nvPr/>
        </p:nvSpPr>
        <p:spPr>
          <a:xfrm>
            <a:off x="491512" y="1143000"/>
            <a:ext cx="474280" cy="304800"/>
          </a:xfrm>
          <a:prstGeom prst="wedgeRectCallout">
            <a:avLst>
              <a:gd name="adj1" fmla="val 74250"/>
              <a:gd name="adj2" fmla="val -30015"/>
            </a:avLst>
          </a:prstGeom>
          <a:solidFill>
            <a:srgbClr val="80F4B4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১০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1828800" y="3832880"/>
            <a:ext cx="18489" cy="115487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3429000" y="3497641"/>
            <a:ext cx="18489" cy="143700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4891788" y="3101319"/>
            <a:ext cx="18489" cy="185168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6391556" y="2739851"/>
            <a:ext cx="9244" cy="2213149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7839356" y="1554439"/>
            <a:ext cx="0" cy="3398562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1828800" y="1554439"/>
            <a:ext cx="6010556" cy="2291986"/>
            <a:chOff x="1828800" y="1554439"/>
            <a:chExt cx="6010556" cy="2291986"/>
          </a:xfrm>
        </p:grpSpPr>
        <p:cxnSp>
          <p:nvCxnSpPr>
            <p:cNvPr id="32" name="Straight Arrow Connector 31"/>
            <p:cNvCxnSpPr/>
            <p:nvPr/>
          </p:nvCxnSpPr>
          <p:spPr>
            <a:xfrm flipV="1">
              <a:off x="1828800" y="3543300"/>
              <a:ext cx="1618689" cy="303125"/>
            </a:xfrm>
            <a:prstGeom prst="straightConnector1">
              <a:avLst/>
            </a:prstGeom>
            <a:ln w="57150">
              <a:solidFill>
                <a:srgbClr val="0000CC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flipV="1">
              <a:off x="3447489" y="3162300"/>
              <a:ext cx="1453543" cy="381001"/>
            </a:xfrm>
            <a:prstGeom prst="straightConnector1">
              <a:avLst/>
            </a:prstGeom>
            <a:ln w="57150">
              <a:solidFill>
                <a:srgbClr val="FF0066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flipV="1">
              <a:off x="4912028" y="2775452"/>
              <a:ext cx="1453543" cy="381001"/>
            </a:xfrm>
            <a:prstGeom prst="straightConnector1">
              <a:avLst/>
            </a:prstGeom>
            <a:ln w="57150">
              <a:solidFill>
                <a:srgbClr val="00B0F0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V="1">
              <a:off x="6391556" y="1554439"/>
              <a:ext cx="1447800" cy="1234462"/>
            </a:xfrm>
            <a:prstGeom prst="straightConnector1">
              <a:avLst/>
            </a:prstGeom>
            <a:ln w="57150">
              <a:solidFill>
                <a:schemeClr val="accent6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TextBox 51"/>
          <p:cNvSpPr txBox="1"/>
          <p:nvPr/>
        </p:nvSpPr>
        <p:spPr>
          <a:xfrm>
            <a:off x="1600200" y="609600"/>
            <a:ext cx="6239156" cy="707886"/>
          </a:xfrm>
          <a:prstGeom prst="rect">
            <a:avLst/>
          </a:prstGeom>
          <a:gradFill flip="none" rotWithShape="1">
            <a:gsLst>
              <a:gs pos="0">
                <a:srgbClr val="99FF66">
                  <a:tint val="66000"/>
                  <a:satMod val="160000"/>
                </a:srgbClr>
              </a:gs>
              <a:gs pos="50000">
                <a:srgbClr val="99FF66">
                  <a:tint val="44500"/>
                  <a:satMod val="160000"/>
                </a:srgbClr>
              </a:gs>
              <a:gs pos="100000">
                <a:srgbClr val="99FF66">
                  <a:tint val="23500"/>
                  <a:satMod val="160000"/>
                </a:srgbClr>
              </a:gs>
            </a:gsLst>
            <a:lin ang="5400000" scaled="1"/>
            <a:tileRect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রেখাচিত্র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52599" y="1371600"/>
            <a:ext cx="49039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বিভিন্ন ফলের সংখ্যা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র সাথে কী বৃদ্ধি পাচ্ছে?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749299" y="2061029"/>
            <a:ext cx="8499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উচ্চতা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16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0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0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  <p:bldP spid="29" grpId="0" animBg="1"/>
      <p:bldP spid="52" grpId="0" animBg="1"/>
      <p:bldP spid="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685800"/>
            <a:ext cx="7924800" cy="541020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54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</a:p>
          <a:p>
            <a:pPr algn="ctr"/>
            <a:endParaRPr lang="bn-BD" sz="2400" dirty="0">
              <a:ln w="11430"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</a:t>
            </a:r>
            <a:endParaRPr lang="bn-BD" sz="3200" dirty="0" smtClean="0">
              <a:ln w="11430"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 উপাত্তসমূহকে ছক কাগজে বিন্দু দ্বারা চিহ্নিত করতে </a:t>
            </a:r>
            <a:r>
              <a:rPr lang="bn-BD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;</a:t>
            </a:r>
            <a:endParaRPr lang="bn-BD" sz="3200" dirty="0" smtClean="0">
              <a:ln w="11430"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bn-BD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রেখাচিত্র অঙ্কন করতে </a:t>
            </a:r>
            <a:r>
              <a:rPr lang="bn-BD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;</a:t>
            </a:r>
            <a:endParaRPr lang="bn-BD" sz="3200" dirty="0" smtClean="0">
              <a:ln w="11430"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bn-BD" sz="3200" dirty="0" smtClean="0">
                <a:ln w="11430"/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অঙ্কিত রেখাচিত্র বর্ণনা করতে পারবে।</a:t>
            </a:r>
            <a:endParaRPr lang="bn-BD" sz="2800" dirty="0">
              <a:ln w="11430"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800" dirty="0" smtClean="0">
              <a:ln w="11430"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2800" dirty="0">
              <a:ln w="11430"/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134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859"/>
          <a:stretch/>
        </p:blipFill>
        <p:spPr bwMode="auto">
          <a:xfrm>
            <a:off x="2836155" y="2133600"/>
            <a:ext cx="4649675" cy="3695700"/>
          </a:xfrm>
          <a:prstGeom prst="rect">
            <a:avLst/>
          </a:prstGeom>
          <a:solidFill>
            <a:srgbClr val="F5E1FB"/>
          </a:solidFill>
          <a:ln w="19050">
            <a:solidFill>
              <a:srgbClr val="0000CC"/>
            </a:solidFill>
            <a:miter lim="800000"/>
            <a:headEnd/>
            <a:tailEnd/>
          </a:ln>
          <a:effectLst/>
          <a:extLst/>
        </p:spPr>
      </p:pic>
      <p:cxnSp>
        <p:nvCxnSpPr>
          <p:cNvPr id="89" name="Straight Arrow Connector 88"/>
          <p:cNvCxnSpPr/>
          <p:nvPr/>
        </p:nvCxnSpPr>
        <p:spPr>
          <a:xfrm flipV="1">
            <a:off x="2874255" y="1915180"/>
            <a:ext cx="0" cy="392833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2836155" y="5791200"/>
            <a:ext cx="4876800" cy="34066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2024389" y="6209608"/>
            <a:ext cx="566411" cy="578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307850" y="5867700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৬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16512" y="5867700"/>
            <a:ext cx="3674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৮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66334" y="5877580"/>
            <a:ext cx="49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89221" y="5877580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93074" y="5867700"/>
            <a:ext cx="4764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১৪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86068" y="5843514"/>
            <a:ext cx="5148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১৬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78234" y="4719374"/>
            <a:ext cx="5373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৬০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87413" y="4429780"/>
            <a:ext cx="5325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৮০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41979" y="4124980"/>
            <a:ext cx="6575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১০০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09800" y="3192547"/>
            <a:ext cx="679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১৬০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02279" y="5034915"/>
            <a:ext cx="4988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৪০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395868" y="5310958"/>
            <a:ext cx="510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231968" y="2886670"/>
            <a:ext cx="675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১৮০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42436" y="3495089"/>
            <a:ext cx="641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১৪০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27432" y="3829675"/>
            <a:ext cx="6527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১২০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26750" y="2600980"/>
            <a:ext cx="675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২০০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878694" y="5843514"/>
            <a:ext cx="510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১৮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616803"/>
            <a:ext cx="8060403" cy="830997"/>
          </a:xfrm>
          <a:prstGeom prst="rect">
            <a:avLst/>
          </a:prstGeom>
          <a:solidFill>
            <a:srgbClr val="D1FBE4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সকাল ছয়টা থেকে সন্ধ্যা ছয়টা পর্যন্ত প্রতি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দুই ঘন্টা অন্তর বাতাসের গতিবেগ ছিল ঘন্টায়ঃ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৬০,৮০,১২০,১৬০,১৪০,১০০,৪০ কিঃমিঃ।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প্রদত্ত উপাত্তের গ্রাফ আঁক।</a:t>
            </a:r>
            <a:endParaRPr lang="bn-BD" sz="2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424721" y="5651464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+mj-lt"/>
              </a:rPr>
              <a:t>O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67000" y="1534180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latin typeface="+mj-lt"/>
              </a:rPr>
              <a:t>Y</a:t>
            </a:r>
            <a:endParaRPr lang="en-US" sz="2800" b="1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770797" y="5572780"/>
            <a:ext cx="3642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latin typeface="+mj-lt"/>
              </a:rPr>
              <a:t>x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557130" y="5953780"/>
            <a:ext cx="713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সময়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2047221" y="5715000"/>
            <a:ext cx="1" cy="47784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 rot="16200000">
            <a:off x="1567430" y="4919750"/>
            <a:ext cx="1066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গতিবেগ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446334" y="480060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052591" y="449580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4664931" y="388620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883655" y="358140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285413" y="327660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6495886" y="419100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7130862" y="510540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64" name="Group 2063"/>
          <p:cNvGrpSpPr/>
          <p:nvPr/>
        </p:nvGrpSpPr>
        <p:grpSpPr>
          <a:xfrm>
            <a:off x="3427242" y="3276600"/>
            <a:ext cx="3784921" cy="1931210"/>
            <a:chOff x="3957144" y="3386670"/>
            <a:chExt cx="3784921" cy="1931210"/>
          </a:xfrm>
        </p:grpSpPr>
        <p:cxnSp>
          <p:nvCxnSpPr>
            <p:cNvPr id="2048" name="Straight Connector 2047"/>
            <p:cNvCxnSpPr/>
            <p:nvPr/>
          </p:nvCxnSpPr>
          <p:spPr>
            <a:xfrm flipH="1">
              <a:off x="3957144" y="4639650"/>
              <a:ext cx="687558" cy="34722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43" idx="7"/>
              <a:endCxn id="42" idx="6"/>
            </p:cNvCxnSpPr>
            <p:nvPr/>
          </p:nvCxnSpPr>
          <p:spPr>
            <a:xfrm flipH="1">
              <a:off x="4677743" y="4013841"/>
              <a:ext cx="598391" cy="65202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endCxn id="43" idx="4"/>
            </p:cNvCxnSpPr>
            <p:nvPr/>
          </p:nvCxnSpPr>
          <p:spPr>
            <a:xfrm flipH="1">
              <a:off x="5242458" y="3386670"/>
              <a:ext cx="649064" cy="729581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45" idx="6"/>
              <a:endCxn id="46" idx="6"/>
            </p:cNvCxnSpPr>
            <p:nvPr/>
          </p:nvCxnSpPr>
          <p:spPr>
            <a:xfrm flipH="1" flipV="1">
              <a:off x="5910565" y="3446661"/>
              <a:ext cx="598242" cy="3048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49" idx="5"/>
              <a:endCxn id="45" idx="5"/>
            </p:cNvCxnSpPr>
            <p:nvPr/>
          </p:nvCxnSpPr>
          <p:spPr>
            <a:xfrm flipH="1" flipV="1">
              <a:off x="6494858" y="3793880"/>
              <a:ext cx="612231" cy="6096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50" idx="5"/>
              <a:endCxn id="49" idx="6"/>
            </p:cNvCxnSpPr>
            <p:nvPr/>
          </p:nvCxnSpPr>
          <p:spPr>
            <a:xfrm flipH="1" flipV="1">
              <a:off x="7121038" y="4361061"/>
              <a:ext cx="621027" cy="956819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0685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  <p:bldP spid="12" grpId="0"/>
      <p:bldP spid="13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4" grpId="0" animBg="1"/>
      <p:bldP spid="32" grpId="0"/>
      <p:bldP spid="33" grpId="0"/>
      <p:bldP spid="34" grpId="0"/>
      <p:bldP spid="35" grpId="0"/>
      <p:bldP spid="39" grpId="0"/>
      <p:bldP spid="8" grpId="0" animBg="1"/>
      <p:bldP spid="42" grpId="0" animBg="1"/>
      <p:bldP spid="43" grpId="0" animBg="1"/>
      <p:bldP spid="45" grpId="0" animBg="1"/>
      <p:bldP spid="46" grpId="0" animBg="1"/>
      <p:bldP spid="49" grpId="0" animBg="1"/>
      <p:bldP spid="5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19200"/>
            <a:ext cx="7315200" cy="4191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38200" y="457200"/>
            <a:ext cx="7315200" cy="707886"/>
          </a:xfrm>
          <a:prstGeom prst="rect">
            <a:avLst/>
          </a:prstGeom>
          <a:solidFill>
            <a:srgbClr val="80F4B4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একক কাজ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(১)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5446693"/>
            <a:ext cx="7334026" cy="954107"/>
          </a:xfrm>
          <a:prstGeom prst="rect">
            <a:avLst/>
          </a:prstGeom>
          <a:solidFill>
            <a:srgbClr val="EFEFF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ষষ্ঠ শ্রেণিতে অধ্যায়নরত ৬ জন ছাত্রীর উচ্চতা(সেঃমিঃ) হলোঃ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 ১৪০,১৬৫,১৫০,১৫৫,১৩৫,১৩০। উপাত্তসমূহের রেখাচিত্র আঁক।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59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3855599" y="5334000"/>
            <a:ext cx="817853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২০১০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12325" y="4519796"/>
            <a:ext cx="758542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>
                <a:latin typeface="NikoshBAN" pitchFamily="2" charset="0"/>
                <a:cs typeface="NikoshBAN" pitchFamily="2" charset="0"/>
              </a:rPr>
              <a:t>১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লক্ষ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65192" y="5339954"/>
            <a:ext cx="795411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২০১১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53921" y="3280185"/>
            <a:ext cx="808235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৩লক্ষ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77772" y="5334000"/>
            <a:ext cx="813043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২০১২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43583" y="2720835"/>
            <a:ext cx="696024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৪লখ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588221" y="5339954"/>
            <a:ext cx="83999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২০১৩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97097" y="3918472"/>
            <a:ext cx="776175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২লক্ষ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504599" y="5334000"/>
            <a:ext cx="838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২০১৪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893089" y="2057400"/>
            <a:ext cx="784189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৫লক্ষ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93337" y="5339954"/>
            <a:ext cx="829074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বৎসর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010219" y="4870552"/>
            <a:ext cx="630301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আয়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5807" y="1714500"/>
            <a:ext cx="4610100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6" name="Straight Arrow Connector 55"/>
          <p:cNvCxnSpPr/>
          <p:nvPr/>
        </p:nvCxnSpPr>
        <p:spPr>
          <a:xfrm>
            <a:off x="3657600" y="5410200"/>
            <a:ext cx="480060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3675978" y="1524000"/>
            <a:ext cx="0" cy="388620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276600" y="5100935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O</a:t>
            </a:r>
            <a:endParaRPr lang="en-US" sz="2400" b="1" dirty="0">
              <a:latin typeface="+mj-lt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73916" y="144333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Y</a:t>
            </a:r>
            <a:endParaRPr lang="en-US" sz="2400" b="1" dirty="0">
              <a:latin typeface="+mj-lt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348314" y="5181600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X</a:t>
            </a:r>
            <a:endParaRPr lang="en-US" sz="2400" b="1" dirty="0">
              <a:latin typeface="+mj-lt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6987111" y="4724400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4248150" y="4071019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5159610" y="3498976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6057900" y="2875226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7876074" y="2262466"/>
            <a:ext cx="95250" cy="11998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7" name="Group 86"/>
          <p:cNvGrpSpPr/>
          <p:nvPr/>
        </p:nvGrpSpPr>
        <p:grpSpPr>
          <a:xfrm>
            <a:off x="4329451" y="2268675"/>
            <a:ext cx="3604172" cy="2473296"/>
            <a:chOff x="290851" y="3007752"/>
            <a:chExt cx="3604172" cy="2473296"/>
          </a:xfrm>
        </p:grpSpPr>
        <p:cxnSp>
          <p:nvCxnSpPr>
            <p:cNvPr id="88" name="Straight Connector 87"/>
            <p:cNvCxnSpPr>
              <a:stCxn id="75" idx="7"/>
              <a:endCxn id="76" idx="7"/>
            </p:cNvCxnSpPr>
            <p:nvPr/>
          </p:nvCxnSpPr>
          <p:spPr>
            <a:xfrm flipV="1">
              <a:off x="290851" y="4288043"/>
              <a:ext cx="911460" cy="572043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76" idx="2"/>
            </p:cNvCxnSpPr>
            <p:nvPr/>
          </p:nvCxnSpPr>
          <p:spPr>
            <a:xfrm flipV="1">
              <a:off x="1121010" y="3632071"/>
              <a:ext cx="927995" cy="698392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endCxn id="74" idx="1"/>
            </p:cNvCxnSpPr>
            <p:nvPr/>
          </p:nvCxnSpPr>
          <p:spPr>
            <a:xfrm>
              <a:off x="2049005" y="3632069"/>
              <a:ext cx="913455" cy="1848979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endCxn id="74" idx="7"/>
            </p:cNvCxnSpPr>
            <p:nvPr/>
          </p:nvCxnSpPr>
          <p:spPr>
            <a:xfrm flipH="1">
              <a:off x="3029812" y="3007752"/>
              <a:ext cx="865211" cy="2473296"/>
            </a:xfrm>
            <a:prstGeom prst="line">
              <a:avLst/>
            </a:prstGeom>
            <a:ln w="571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70" name="TextBox 2069"/>
          <p:cNvSpPr txBox="1"/>
          <p:nvPr/>
        </p:nvSpPr>
        <p:spPr>
          <a:xfrm>
            <a:off x="609600" y="511314"/>
            <a:ext cx="7656307" cy="954107"/>
          </a:xfrm>
          <a:prstGeom prst="rect">
            <a:avLst/>
          </a:prstGeom>
          <a:solidFill>
            <a:srgbClr val="CCFFCC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একটি কোম্পানির ৫ বছরের আয় ছকে দেয়া হল। প্রদত্ত</a:t>
            </a:r>
          </a:p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উপাত্ত দ্বারা রেখাচিত্র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অংকন কর।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2085975" cy="371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2498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7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0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0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8" grpId="0"/>
      <p:bldP spid="29" grpId="0"/>
      <p:bldP spid="31" grpId="0"/>
      <p:bldP spid="32" grpId="0"/>
      <p:bldP spid="35" grpId="0"/>
      <p:bldP spid="36" grpId="0"/>
      <p:bldP spid="51" grpId="0"/>
      <p:bldP spid="52" grpId="0"/>
      <p:bldP spid="58" grpId="0"/>
      <p:bldP spid="59" grpId="0"/>
      <p:bldP spid="60" grpId="0"/>
      <p:bldP spid="74" grpId="0" animBg="1"/>
      <p:bldP spid="75" grpId="0" animBg="1"/>
      <p:bldP spid="76" grpId="0" animBg="1"/>
      <p:bldP spid="77" grpId="0" animBg="1"/>
      <p:bldP spid="78" grpId="0" animBg="1"/>
      <p:bldP spid="2070" grpId="0" uiExpand="1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NikoshBAN"/>
        <a:ea typeface=""/>
        <a:cs typeface="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2537</TotalTime>
  <Words>1078</Words>
  <Application>Microsoft Office PowerPoint</Application>
  <PresentationFormat>On-screen Show (4:3)</PresentationFormat>
  <Paragraphs>238</Paragraphs>
  <Slides>17</Slides>
  <Notes>15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Calibri</vt:lpstr>
      <vt:lpstr>NikoshBAN</vt:lpstr>
      <vt:lpstr>Times New Roman</vt:lpstr>
      <vt:lpstr>Verdana</vt:lpstr>
      <vt:lpstr>Vrinda</vt:lpstr>
      <vt:lpstr>Wingdings 2</vt:lpstr>
      <vt:lpstr>Aspect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Debdas</dc:creator>
  <cp:lastModifiedBy>D karmoker</cp:lastModifiedBy>
  <cp:revision>270</cp:revision>
  <dcterms:created xsi:type="dcterms:W3CDTF">2006-08-16T00:00:00Z</dcterms:created>
  <dcterms:modified xsi:type="dcterms:W3CDTF">2016-08-05T16:26:05Z</dcterms:modified>
</cp:coreProperties>
</file>